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8" r:id="rId1"/>
  </p:sldMasterIdLst>
  <p:notesMasterIdLst>
    <p:notesMasterId r:id="rId12"/>
  </p:notesMasterIdLst>
  <p:sldIdLst>
    <p:sldId id="260" r:id="rId2"/>
    <p:sldId id="261" r:id="rId3"/>
    <p:sldId id="262" r:id="rId4"/>
    <p:sldId id="267" r:id="rId5"/>
    <p:sldId id="263" r:id="rId6"/>
    <p:sldId id="266" r:id="rId7"/>
    <p:sldId id="269" r:id="rId8"/>
    <p:sldId id="268" r:id="rId9"/>
    <p:sldId id="264" r:id="rId10"/>
    <p:sldId id="259"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53" autoAdjust="0"/>
    <p:restoredTop sz="94343" autoAdjust="0"/>
  </p:normalViewPr>
  <p:slideViewPr>
    <p:cSldViewPr snapToGrid="0">
      <p:cViewPr varScale="1">
        <p:scale>
          <a:sx n="72" d="100"/>
          <a:sy n="72" d="100"/>
        </p:scale>
        <p:origin x="618" y="6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FDEB35-4585-4CE4-9E48-A63F91925BEE}" type="datetimeFigureOut">
              <a:rPr lang="en-US" smtClean="0"/>
              <a:t>1/8/2020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B457E7-AF9E-49AB-A7E8-87B4C81AB92D}" type="slidenum">
              <a:rPr lang="en-US" smtClean="0"/>
              <a:t>‹#›</a:t>
            </a:fld>
            <a:endParaRPr lang="en-US"/>
          </a:p>
        </p:txBody>
      </p:sp>
    </p:spTree>
    <p:extLst>
      <p:ext uri="{BB962C8B-B14F-4D97-AF65-F5344CB8AC3E}">
        <p14:creationId xmlns:p14="http://schemas.microsoft.com/office/powerpoint/2010/main" val="3841077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B457E7-AF9E-49AB-A7E8-87B4C81AB92D}" type="slidenum">
              <a:rPr lang="en-US" smtClean="0"/>
              <a:t>1</a:t>
            </a:fld>
            <a:endParaRPr lang="en-US"/>
          </a:p>
        </p:txBody>
      </p:sp>
    </p:spTree>
    <p:extLst>
      <p:ext uri="{BB962C8B-B14F-4D97-AF65-F5344CB8AC3E}">
        <p14:creationId xmlns:p14="http://schemas.microsoft.com/office/powerpoint/2010/main" val="23988641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E748362D-825D-4A82-A0AE-0E1171E04A9C}" type="datetimeFigureOut">
              <a:rPr lang="en-US" smtClean="0"/>
              <a:t>1/8/2020</a:t>
            </a:fld>
            <a:endParaRPr lang="en-US"/>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6C3F5496-BF53-4496-B864-E03A26CEBDCE}" type="slidenum">
              <a:rPr lang="en-US" smtClean="0"/>
              <a:t>‹#›</a:t>
            </a:fld>
            <a:endParaRPr lang="en-US"/>
          </a:p>
        </p:txBody>
      </p:sp>
    </p:spTree>
    <p:extLst>
      <p:ext uri="{BB962C8B-B14F-4D97-AF65-F5344CB8AC3E}">
        <p14:creationId xmlns:p14="http://schemas.microsoft.com/office/powerpoint/2010/main" val="2394596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1/8/2020</a:t>
            </a:fld>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602056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1/8/2020</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40596010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1/8/2020</a:t>
            </a:fld>
            <a:endParaRPr lang="en-US"/>
          </a:p>
        </p:txBody>
      </p:sp>
      <p:sp>
        <p:nvSpPr>
          <p:cNvPr id="5" name="Footer Placeholder 4"/>
          <p:cNvSpPr>
            <a:spLocks noGrp="1"/>
          </p:cNvSpPr>
          <p:nvPr>
            <p:ph type="ftr" sz="quarter" idx="11"/>
          </p:nvPr>
        </p:nvSpPr>
        <p:spPr/>
        <p:txBody>
          <a:bodyPr/>
          <a:lstStyle/>
          <a:p>
            <a:endParaRPr lang="en-US"/>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8145818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1/8/2020</a:t>
            </a:fld>
            <a:endParaRPr lang="en-US"/>
          </a:p>
        </p:txBody>
      </p:sp>
      <p:sp>
        <p:nvSpPr>
          <p:cNvPr id="5" name="Footer Placeholder 4"/>
          <p:cNvSpPr>
            <a:spLocks noGrp="1"/>
          </p:cNvSpPr>
          <p:nvPr>
            <p:ph type="ftr" sz="quarter" idx="11"/>
          </p:nvPr>
        </p:nvSpPr>
        <p:spPr/>
        <p:txBody>
          <a:bodyPr/>
          <a:lstStyle/>
          <a:p>
            <a:endParaRPr lang="en-US"/>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778253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748362D-825D-4A82-A0AE-0E1171E04A9C}" type="datetimeFigureOut">
              <a:rPr lang="en-US" smtClean="0"/>
              <a:t>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0430264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748362D-825D-4A82-A0AE-0E1171E04A9C}" type="datetimeFigureOut">
              <a:rPr lang="en-US" smtClean="0"/>
              <a:t>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9767589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9542217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1/8/2020</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4218395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864880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1/8/2020</a:t>
            </a:fld>
            <a:endParaRPr lang="en-US"/>
          </a:p>
        </p:txBody>
      </p:sp>
      <p:sp>
        <p:nvSpPr>
          <p:cNvPr id="5" name="Footer Placeholder 4"/>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705922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748362D-825D-4A82-A0AE-0E1171E04A9C}" type="datetimeFigureOut">
              <a:rPr lang="en-US" smtClean="0"/>
              <a:t>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368651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48362D-825D-4A82-A0AE-0E1171E04A9C}" type="datetimeFigureOut">
              <a:rPr lang="en-US" smtClean="0"/>
              <a:t>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165156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748362D-825D-4A82-A0AE-0E1171E04A9C}" type="datetimeFigureOut">
              <a:rPr lang="en-US" smtClean="0"/>
              <a:t>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296023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48362D-825D-4A82-A0AE-0E1171E04A9C}" type="datetimeFigureOut">
              <a:rPr lang="en-US" smtClean="0"/>
              <a:t>1/8/2020</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261329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1/8/2020</a:t>
            </a:fld>
            <a:endParaRPr lang="en-US"/>
          </a:p>
        </p:txBody>
      </p:sp>
      <p:sp>
        <p:nvSpPr>
          <p:cNvPr id="6" name="Footer Placeholder 5"/>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25308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1/8/2020</a:t>
            </a:fld>
            <a:endParaRPr lang="en-US"/>
          </a:p>
        </p:txBody>
      </p:sp>
      <p:sp>
        <p:nvSpPr>
          <p:cNvPr id="6" name="Footer Placeholder 5"/>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695406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E748362D-825D-4A82-A0AE-0E1171E04A9C}" type="datetimeFigureOut">
              <a:rPr lang="en-US" smtClean="0"/>
              <a:t>1/8/2020</a:t>
            </a:fld>
            <a:endParaRPr lang="en-US"/>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C3F5496-BF53-4496-B864-E03A26CEBDCE}" type="slidenum">
              <a:rPr lang="en-US" smtClean="0"/>
              <a:t>‹#›</a:t>
            </a:fld>
            <a:endParaRPr lang="en-US"/>
          </a:p>
        </p:txBody>
      </p:sp>
    </p:spTree>
    <p:extLst>
      <p:ext uri="{BB962C8B-B14F-4D97-AF65-F5344CB8AC3E}">
        <p14:creationId xmlns:p14="http://schemas.microsoft.com/office/powerpoint/2010/main" val="3723097295"/>
      </p:ext>
    </p:extLst>
  </p:cSld>
  <p:clrMap bg1="lt1" tx1="dk1" bg2="lt2" tx2="dk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 id="2147483870" r:id="rId12"/>
    <p:sldLayoutId id="2147483871" r:id="rId13"/>
    <p:sldLayoutId id="2147483872" r:id="rId14"/>
    <p:sldLayoutId id="2147483873" r:id="rId15"/>
    <p:sldLayoutId id="2147483874" r:id="rId16"/>
    <p:sldLayoutId id="214748387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Physics 2 – Jan 9, 2020</a:t>
            </a:r>
          </a:p>
        </p:txBody>
      </p:sp>
      <p:sp>
        <p:nvSpPr>
          <p:cNvPr id="3" name="Content Placeholder 2"/>
          <p:cNvSpPr>
            <a:spLocks noGrp="1"/>
          </p:cNvSpPr>
          <p:nvPr>
            <p:ph idx="1"/>
          </p:nvPr>
        </p:nvSpPr>
        <p:spPr>
          <a:xfrm>
            <a:off x="1037390" y="2394494"/>
            <a:ext cx="10205772" cy="4338808"/>
          </a:xfrm>
        </p:spPr>
        <p:txBody>
          <a:bodyPr>
            <a:normAutofit/>
          </a:bodyPr>
          <a:lstStyle/>
          <a:p>
            <a:r>
              <a:rPr lang="en-US" sz="2000" b="1" dirty="0"/>
              <a:t>P3 Challenge – A 1.75  kg fish is swimming due East at 2.50 m/s and runs across a current that provides the fish with an impulse of 1.33 kg m/s at 30</a:t>
            </a:r>
            <a:r>
              <a:rPr lang="en-US" sz="2000" b="1" dirty="0">
                <a:latin typeface="Century Gothic" panose="020B0502020202020204" pitchFamily="34" charset="0"/>
                <a:sym typeface="Euclid Symbol" panose="05050102010706020507" pitchFamily="18" charset="2"/>
              </a:rPr>
              <a:t>º</a:t>
            </a:r>
            <a:r>
              <a:rPr lang="en-US" sz="2000" b="1" dirty="0">
                <a:sym typeface="Euclid Symbol" panose="05050102010706020507" pitchFamily="18" charset="2"/>
              </a:rPr>
              <a:t> N of West. What is the fish’s new velocity (magnitude and direction)?</a:t>
            </a:r>
            <a:endParaRPr lang="en-US" sz="2000" b="1" dirty="0"/>
          </a:p>
          <a:p>
            <a:endParaRPr lang="en-US" sz="2000" b="1" dirty="0">
              <a:sym typeface="Euclid Extra" panose="02050502000505020303" pitchFamily="18" charset="2"/>
            </a:endParaRPr>
          </a:p>
          <a:p>
            <a:r>
              <a:rPr lang="en-US" sz="2100" b="1" dirty="0">
                <a:sym typeface="Euclid Extra" panose="02050502000505020303" pitchFamily="18" charset="2"/>
              </a:rPr>
              <a:t>Today’s Objective: Collisions</a:t>
            </a:r>
          </a:p>
          <a:p>
            <a:pPr marL="0" indent="0">
              <a:buNone/>
            </a:pPr>
            <a:endParaRPr lang="en-US" sz="2100" b="1" dirty="0">
              <a:sym typeface="Euclid Extra" panose="02050502000505020303" pitchFamily="18" charset="2"/>
            </a:endParaRPr>
          </a:p>
          <a:p>
            <a:r>
              <a:rPr lang="en-US" sz="2100" b="1" dirty="0"/>
              <a:t>Assignment: </a:t>
            </a:r>
          </a:p>
          <a:p>
            <a:pPr lvl="1"/>
            <a:r>
              <a:rPr lang="en-US" sz="2100" b="1" dirty="0"/>
              <a:t>Collisions Worksheet</a:t>
            </a:r>
          </a:p>
          <a:p>
            <a:pPr lvl="1"/>
            <a:endParaRPr lang="en-US" sz="2100" b="1" dirty="0"/>
          </a:p>
          <a:p>
            <a:pPr marL="0" indent="0">
              <a:buNone/>
            </a:pPr>
            <a:r>
              <a:rPr lang="en-US" sz="2100" b="1" dirty="0">
                <a:sym typeface="Euclid Extra" panose="02050502000505020303" pitchFamily="18" charset="2"/>
              </a:rPr>
              <a:t>Get out Momentum WK for HMK check.</a:t>
            </a:r>
          </a:p>
          <a:p>
            <a:pPr marL="0" indent="0">
              <a:buNone/>
            </a:pPr>
            <a:endParaRPr lang="en-US" b="1" dirty="0">
              <a:sym typeface="Euclid Extra" panose="02050502000505020303" pitchFamily="18" charset="2"/>
            </a:endParaRPr>
          </a:p>
          <a:p>
            <a:pPr marL="0" indent="0">
              <a:buNone/>
            </a:pPr>
            <a:endParaRPr lang="en-US" b="1" dirty="0">
              <a:sym typeface="Euclid Extra" panose="02050502000505020303" pitchFamily="18" charset="2"/>
            </a:endParaRPr>
          </a:p>
          <a:p>
            <a:pPr lvl="1"/>
            <a:endParaRPr lang="en-US" b="1" dirty="0"/>
          </a:p>
          <a:p>
            <a:pPr>
              <a:buAutoNum type="alphaLcParenR"/>
            </a:pPr>
            <a:endParaRPr lang="en-US" b="1" dirty="0"/>
          </a:p>
          <a:p>
            <a:pPr lvl="1"/>
            <a:endParaRPr lang="en-US" b="1" dirty="0"/>
          </a:p>
          <a:p>
            <a:pPr marL="0" indent="0">
              <a:buNone/>
            </a:pPr>
            <a:endParaRPr lang="en-US" b="1" dirty="0"/>
          </a:p>
        </p:txBody>
      </p:sp>
      <p:sp>
        <p:nvSpPr>
          <p:cNvPr id="5" name="Content Placeholder 3"/>
          <p:cNvSpPr txBox="1">
            <a:spLocks/>
          </p:cNvSpPr>
          <p:nvPr/>
        </p:nvSpPr>
        <p:spPr>
          <a:xfrm>
            <a:off x="6847305" y="4102644"/>
            <a:ext cx="4825159" cy="2630658"/>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r>
              <a:rPr lang="en-US" sz="2000" b="1" dirty="0"/>
              <a:t>Agenda</a:t>
            </a:r>
          </a:p>
          <a:p>
            <a:pPr lvl="1"/>
            <a:r>
              <a:rPr lang="en-US" sz="1800" b="1" dirty="0"/>
              <a:t>Homework Review</a:t>
            </a:r>
          </a:p>
          <a:p>
            <a:pPr lvl="1"/>
            <a:r>
              <a:rPr lang="en-US" sz="1800" b="1" dirty="0"/>
              <a:t>Conservation of Momentum</a:t>
            </a:r>
          </a:p>
          <a:p>
            <a:pPr lvl="1"/>
            <a:r>
              <a:rPr lang="en-US" sz="1800" b="1" dirty="0"/>
              <a:t>Elastic collisions</a:t>
            </a:r>
          </a:p>
          <a:p>
            <a:pPr lvl="1"/>
            <a:r>
              <a:rPr lang="en-US" sz="1800" b="1" dirty="0"/>
              <a:t>Inelastic collisions</a:t>
            </a:r>
          </a:p>
          <a:p>
            <a:pPr lvl="1"/>
            <a:r>
              <a:rPr lang="en-US" sz="1800" b="1" dirty="0"/>
              <a:t>Completely Inelastic collisions</a:t>
            </a:r>
            <a:endParaRPr lang="en-US" b="1" dirty="0"/>
          </a:p>
          <a:p>
            <a:pPr lvl="1"/>
            <a:endParaRPr lang="en-US" b="1" dirty="0"/>
          </a:p>
          <a:p>
            <a:pPr lvl="1"/>
            <a:endParaRPr lang="en-US" b="1" dirty="0"/>
          </a:p>
        </p:txBody>
      </p:sp>
    </p:spTree>
    <p:extLst>
      <p:ext uri="{BB962C8B-B14F-4D97-AF65-F5344CB8AC3E}">
        <p14:creationId xmlns:p14="http://schemas.microsoft.com/office/powerpoint/2010/main" val="18503896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Exit Slip - Assignment</a:t>
            </a:r>
          </a:p>
        </p:txBody>
      </p:sp>
      <p:sp>
        <p:nvSpPr>
          <p:cNvPr id="3" name="Content Placeholder 2"/>
          <p:cNvSpPr>
            <a:spLocks noGrp="1"/>
          </p:cNvSpPr>
          <p:nvPr>
            <p:ph idx="1"/>
          </p:nvPr>
        </p:nvSpPr>
        <p:spPr>
          <a:xfrm>
            <a:off x="1335062" y="2566713"/>
            <a:ext cx="10040694" cy="3416300"/>
          </a:xfrm>
        </p:spPr>
        <p:txBody>
          <a:bodyPr>
            <a:noAutofit/>
          </a:bodyPr>
          <a:lstStyle/>
          <a:p>
            <a:r>
              <a:rPr lang="en-US" sz="2400" b="1" dirty="0">
                <a:sym typeface="Euclid Extra" panose="02050502000505020303" pitchFamily="18" charset="2"/>
              </a:rPr>
              <a:t>Exit Slip- A 9000 kg train car moving at 32.5 m/s collides and couples with a 16000 kg train moving in the same direction at 12.5 m/s. What is the velocity of the new combined locomotive?</a:t>
            </a:r>
          </a:p>
          <a:p>
            <a:endParaRPr lang="en-US" sz="2400" b="1" dirty="0"/>
          </a:p>
          <a:p>
            <a:r>
              <a:rPr lang="en-US" sz="2400" b="1" dirty="0"/>
              <a:t>What’s Due?  (Pending assignments to complete.)</a:t>
            </a:r>
          </a:p>
          <a:p>
            <a:pPr lvl="1"/>
            <a:r>
              <a:rPr lang="en-US" sz="2000" b="1" dirty="0"/>
              <a:t>Collision worksheet</a:t>
            </a:r>
          </a:p>
          <a:p>
            <a:r>
              <a:rPr lang="en-US" sz="2400" b="1" dirty="0"/>
              <a:t>What’s Next?  (How to prepare for the next day)</a:t>
            </a:r>
          </a:p>
          <a:p>
            <a:pPr lvl="1"/>
            <a:r>
              <a:rPr lang="en-US" sz="2000" b="1" dirty="0">
                <a:solidFill>
                  <a:schemeClr val="bg2">
                    <a:lumMod val="25000"/>
                  </a:schemeClr>
                </a:solidFill>
              </a:rPr>
              <a:t>Read 2.4 p98-108 about Momentum, Start studying for U5 Test on 2/21</a:t>
            </a:r>
          </a:p>
        </p:txBody>
      </p:sp>
    </p:spTree>
    <p:extLst>
      <p:ext uri="{BB962C8B-B14F-4D97-AF65-F5344CB8AC3E}">
        <p14:creationId xmlns:p14="http://schemas.microsoft.com/office/powerpoint/2010/main" val="2055706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Conservation of Momentum</a:t>
            </a:r>
          </a:p>
        </p:txBody>
      </p:sp>
      <p:sp>
        <p:nvSpPr>
          <p:cNvPr id="3" name="Content Placeholder 2"/>
          <p:cNvSpPr>
            <a:spLocks noGrp="1"/>
          </p:cNvSpPr>
          <p:nvPr>
            <p:ph idx="1"/>
          </p:nvPr>
        </p:nvSpPr>
        <p:spPr/>
        <p:txBody>
          <a:bodyPr>
            <a:normAutofit lnSpcReduction="10000"/>
          </a:bodyPr>
          <a:lstStyle/>
          <a:p>
            <a:r>
              <a:rPr lang="en-US" sz="2000" b="1" dirty="0"/>
              <a:t>Just like energy, momentum is conserved for an isolated system.</a:t>
            </a:r>
          </a:p>
          <a:p>
            <a:r>
              <a:rPr lang="en-US" sz="2000" b="1" dirty="0"/>
              <a:t>An isolated system, doesn’t have any external net forces.</a:t>
            </a:r>
          </a:p>
          <a:p>
            <a:r>
              <a:rPr lang="en-US" sz="2000" b="1" dirty="0"/>
              <a:t>Similar kind of problem solving to conservation of energy problems.</a:t>
            </a:r>
          </a:p>
          <a:p>
            <a:r>
              <a:rPr lang="en-US" sz="2000" b="1" dirty="0"/>
              <a:t>Draw the system, pick two points in time, assess the momentum at each point in time, and set equal.</a:t>
            </a:r>
          </a:p>
          <a:p>
            <a:pPr lvl="1"/>
            <a:r>
              <a:rPr lang="en-US" sz="1800" b="1" dirty="0"/>
              <a:t>Two times are usually before and after a collision.</a:t>
            </a:r>
          </a:p>
          <a:p>
            <a:pPr lvl="1"/>
            <a:r>
              <a:rPr lang="en-US" sz="1800" b="1" dirty="0"/>
              <a:t>Ask yourself “What is moving before/after the collision?”</a:t>
            </a:r>
          </a:p>
          <a:p>
            <a:pPr lvl="1"/>
            <a:r>
              <a:rPr lang="en-US" sz="1800" b="1" dirty="0"/>
              <a:t>Remember momentum is a </a:t>
            </a:r>
            <a:r>
              <a:rPr lang="en-US" sz="1800" b="1" u="sng" dirty="0"/>
              <a:t>vector</a:t>
            </a:r>
            <a:r>
              <a:rPr lang="en-US" sz="1800" b="1" dirty="0"/>
              <a:t>.</a:t>
            </a:r>
          </a:p>
          <a:p>
            <a:pPr lvl="1"/>
            <a:endParaRPr lang="en-US" sz="1800" b="1" dirty="0"/>
          </a:p>
        </p:txBody>
      </p:sp>
    </p:spTree>
    <p:extLst>
      <p:ext uri="{BB962C8B-B14F-4D97-AF65-F5344CB8AC3E}">
        <p14:creationId xmlns:p14="http://schemas.microsoft.com/office/powerpoint/2010/main" val="4107930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Collisions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154955" y="2603500"/>
                <a:ext cx="10561764" cy="3921286"/>
              </a:xfrm>
            </p:spPr>
            <p:txBody>
              <a:bodyPr>
                <a:normAutofit fontScale="92500" lnSpcReduction="10000"/>
              </a:bodyPr>
              <a:lstStyle/>
              <a:p>
                <a:r>
                  <a:rPr lang="en-US" sz="2600" b="1" dirty="0"/>
                  <a:t>There are three kinds of collisions. </a:t>
                </a:r>
              </a:p>
              <a:p>
                <a:r>
                  <a:rPr lang="en-US" sz="2600" b="1" dirty="0"/>
                  <a:t>1) </a:t>
                </a:r>
                <a:r>
                  <a:rPr lang="en-US" sz="2600" b="1" u="sng" dirty="0"/>
                  <a:t>Elastic </a:t>
                </a:r>
                <a:r>
                  <a:rPr lang="en-US" sz="2600" b="1" dirty="0"/>
                  <a:t>collision: Two objects collide and bounce off each other such that </a:t>
                </a:r>
                <a:r>
                  <a:rPr lang="en-US" sz="2600" b="1" u="sng" dirty="0"/>
                  <a:t>kinetic energy is conserved</a:t>
                </a:r>
                <a:r>
                  <a:rPr lang="en-US" sz="2600" b="1" dirty="0"/>
                  <a:t>. </a:t>
                </a:r>
              </a:p>
              <a:p>
                <a:r>
                  <a:rPr lang="en-US" sz="2600" b="1" dirty="0"/>
                  <a:t>2) </a:t>
                </a:r>
                <a:r>
                  <a:rPr lang="en-US" sz="2600" b="1" u="sng" dirty="0"/>
                  <a:t>Inelastic collision</a:t>
                </a:r>
                <a:r>
                  <a:rPr lang="en-US" sz="2600" b="1" dirty="0"/>
                  <a:t>: (General case) Two objects collide and bounce off each other such than kinetic energy is not conserved.</a:t>
                </a:r>
              </a:p>
              <a:p>
                <a:r>
                  <a:rPr lang="en-US" sz="2600" b="1" dirty="0"/>
                  <a:t>3) </a:t>
                </a:r>
                <a:r>
                  <a:rPr lang="en-US" sz="2600" b="1" u="sng" dirty="0"/>
                  <a:t>Completely inelastic</a:t>
                </a:r>
                <a:r>
                  <a:rPr lang="en-US" sz="2600" b="1" dirty="0"/>
                  <a:t> collision:  The two colliding bodies </a:t>
                </a:r>
                <a:r>
                  <a:rPr lang="en-US" sz="2600" b="1" u="sng" dirty="0"/>
                  <a:t>stick together </a:t>
                </a:r>
                <a:r>
                  <a:rPr lang="en-US" sz="2600" b="1" dirty="0"/>
                  <a:t>and move off together with the same velocity.</a:t>
                </a:r>
              </a:p>
              <a:p>
                <a:r>
                  <a:rPr lang="en-US" sz="2600" b="1" dirty="0"/>
                  <a:t>In all momentum is conserved: </a:t>
                </a:r>
                <a14:m>
                  <m:oMath xmlns:m="http://schemas.openxmlformats.org/officeDocument/2006/math">
                    <m:sSub>
                      <m:sSubPr>
                        <m:ctrlPr>
                          <a:rPr lang="en-US" sz="2800" b="1" i="1" smtClean="0">
                            <a:latin typeface="Cambria Math" panose="02040503050406030204" pitchFamily="18" charset="0"/>
                          </a:rPr>
                        </m:ctrlPr>
                      </m:sSubPr>
                      <m:e>
                        <m:r>
                          <a:rPr lang="en-US" sz="2800" b="1" i="1" smtClean="0">
                            <a:latin typeface="Cambria Math" panose="02040503050406030204" pitchFamily="18" charset="0"/>
                          </a:rPr>
                          <m:t>     </m:t>
                        </m:r>
                        <m:r>
                          <a:rPr lang="en-US" sz="2800" b="1" i="1" smtClean="0">
                            <a:latin typeface="Cambria Math" panose="02040503050406030204" pitchFamily="18" charset="0"/>
                          </a:rPr>
                          <m:t>𝒎</m:t>
                        </m:r>
                      </m:e>
                      <m:sub>
                        <m:r>
                          <a:rPr lang="en-US" sz="2800" b="1" i="1" smtClean="0">
                            <a:latin typeface="Cambria Math" panose="02040503050406030204" pitchFamily="18" charset="0"/>
                          </a:rPr>
                          <m:t>𝟏</m:t>
                        </m:r>
                      </m:sub>
                    </m:sSub>
                    <m:sSub>
                      <m:sSubPr>
                        <m:ctrlPr>
                          <a:rPr lang="en-US" sz="2800" b="1" i="1" smtClean="0">
                            <a:latin typeface="Cambria Math" panose="02040503050406030204" pitchFamily="18" charset="0"/>
                          </a:rPr>
                        </m:ctrlPr>
                      </m:sSubPr>
                      <m:e>
                        <m:r>
                          <a:rPr lang="en-US" sz="2800" b="1" i="1" smtClean="0">
                            <a:latin typeface="Cambria Math" panose="02040503050406030204" pitchFamily="18" charset="0"/>
                          </a:rPr>
                          <m:t>𝒗</m:t>
                        </m:r>
                      </m:e>
                      <m:sub>
                        <m:r>
                          <a:rPr lang="en-US" sz="2800" b="1" i="1" smtClean="0">
                            <a:latin typeface="Cambria Math" panose="02040503050406030204" pitchFamily="18" charset="0"/>
                          </a:rPr>
                          <m:t>𝟏</m:t>
                        </m:r>
                        <m:r>
                          <a:rPr lang="en-US" sz="2800" b="1" i="1" smtClean="0">
                            <a:latin typeface="Cambria Math" panose="02040503050406030204" pitchFamily="18" charset="0"/>
                          </a:rPr>
                          <m:t>𝒊</m:t>
                        </m:r>
                      </m:sub>
                    </m:sSub>
                    <m:r>
                      <a:rPr lang="en-US" sz="2800" b="1" i="1" smtClean="0">
                        <a:latin typeface="Cambria Math" panose="02040503050406030204" pitchFamily="18" charset="0"/>
                      </a:rPr>
                      <m:t>+</m:t>
                    </m:r>
                    <m:sSub>
                      <m:sSubPr>
                        <m:ctrlPr>
                          <a:rPr lang="en-US" sz="2800" b="1" i="1" smtClean="0">
                            <a:latin typeface="Cambria Math" panose="02040503050406030204" pitchFamily="18" charset="0"/>
                          </a:rPr>
                        </m:ctrlPr>
                      </m:sSubPr>
                      <m:e>
                        <m:r>
                          <a:rPr lang="en-US" sz="2800" b="1" i="1" smtClean="0">
                            <a:latin typeface="Cambria Math" panose="02040503050406030204" pitchFamily="18" charset="0"/>
                          </a:rPr>
                          <m:t>𝒎</m:t>
                        </m:r>
                      </m:e>
                      <m:sub>
                        <m:r>
                          <a:rPr lang="en-US" sz="2800" b="1" i="1" smtClean="0">
                            <a:latin typeface="Cambria Math" panose="02040503050406030204" pitchFamily="18" charset="0"/>
                          </a:rPr>
                          <m:t>𝟐</m:t>
                        </m:r>
                      </m:sub>
                    </m:sSub>
                    <m:sSub>
                      <m:sSubPr>
                        <m:ctrlPr>
                          <a:rPr lang="en-US" sz="2800" b="1" i="1" smtClean="0">
                            <a:latin typeface="Cambria Math" panose="02040503050406030204" pitchFamily="18" charset="0"/>
                          </a:rPr>
                        </m:ctrlPr>
                      </m:sSubPr>
                      <m:e>
                        <m:r>
                          <a:rPr lang="en-US" sz="2800" b="1" i="1" smtClean="0">
                            <a:latin typeface="Cambria Math" panose="02040503050406030204" pitchFamily="18" charset="0"/>
                          </a:rPr>
                          <m:t>𝒗</m:t>
                        </m:r>
                      </m:e>
                      <m:sub>
                        <m:r>
                          <a:rPr lang="en-US" sz="2800" b="1" i="1" smtClean="0">
                            <a:latin typeface="Cambria Math" panose="02040503050406030204" pitchFamily="18" charset="0"/>
                          </a:rPr>
                          <m:t>𝟐</m:t>
                        </m:r>
                        <m:r>
                          <a:rPr lang="en-US" sz="2800" b="1" i="1" smtClean="0">
                            <a:latin typeface="Cambria Math" panose="02040503050406030204" pitchFamily="18" charset="0"/>
                          </a:rPr>
                          <m:t>𝒊</m:t>
                        </m:r>
                      </m:sub>
                    </m:sSub>
                    <m:r>
                      <a:rPr lang="en-US" sz="2800" b="1" i="1" smtClean="0">
                        <a:latin typeface="Cambria Math" panose="02040503050406030204" pitchFamily="18" charset="0"/>
                      </a:rPr>
                      <m:t>=</m:t>
                    </m:r>
                    <m:sSub>
                      <m:sSubPr>
                        <m:ctrlPr>
                          <a:rPr lang="en-US" sz="2800" b="1" i="1" smtClean="0">
                            <a:latin typeface="Cambria Math" panose="02040503050406030204" pitchFamily="18" charset="0"/>
                          </a:rPr>
                        </m:ctrlPr>
                      </m:sSubPr>
                      <m:e>
                        <m:r>
                          <a:rPr lang="en-US" sz="2800" b="1" i="1" smtClean="0">
                            <a:latin typeface="Cambria Math" panose="02040503050406030204" pitchFamily="18" charset="0"/>
                          </a:rPr>
                          <m:t>𝒎</m:t>
                        </m:r>
                      </m:e>
                      <m:sub>
                        <m:r>
                          <a:rPr lang="en-US" sz="2800" b="1" i="1" smtClean="0">
                            <a:latin typeface="Cambria Math" panose="02040503050406030204" pitchFamily="18" charset="0"/>
                          </a:rPr>
                          <m:t>𝟏</m:t>
                        </m:r>
                      </m:sub>
                    </m:sSub>
                    <m:sSub>
                      <m:sSubPr>
                        <m:ctrlPr>
                          <a:rPr lang="en-US" sz="2800" b="1" i="1" smtClean="0">
                            <a:latin typeface="Cambria Math" panose="02040503050406030204" pitchFamily="18" charset="0"/>
                          </a:rPr>
                        </m:ctrlPr>
                      </m:sSubPr>
                      <m:e>
                        <m:r>
                          <a:rPr lang="en-US" sz="2800" b="1" i="1" smtClean="0">
                            <a:latin typeface="Cambria Math" panose="02040503050406030204" pitchFamily="18" charset="0"/>
                          </a:rPr>
                          <m:t>𝒗</m:t>
                        </m:r>
                      </m:e>
                      <m:sub>
                        <m:r>
                          <a:rPr lang="en-US" sz="2800" b="1" i="1" smtClean="0">
                            <a:latin typeface="Cambria Math" panose="02040503050406030204" pitchFamily="18" charset="0"/>
                          </a:rPr>
                          <m:t>𝟏</m:t>
                        </m:r>
                        <m:r>
                          <a:rPr lang="en-US" sz="2800" b="1" i="1" smtClean="0">
                            <a:latin typeface="Cambria Math" panose="02040503050406030204" pitchFamily="18" charset="0"/>
                          </a:rPr>
                          <m:t>𝒇</m:t>
                        </m:r>
                      </m:sub>
                    </m:sSub>
                    <m:r>
                      <a:rPr lang="en-US" sz="2800" b="1" i="1" smtClean="0">
                        <a:latin typeface="Cambria Math" panose="02040503050406030204" pitchFamily="18" charset="0"/>
                      </a:rPr>
                      <m:t>+</m:t>
                    </m:r>
                    <m:sSub>
                      <m:sSubPr>
                        <m:ctrlPr>
                          <a:rPr lang="en-US" sz="2800" b="1" i="1" smtClean="0">
                            <a:latin typeface="Cambria Math" panose="02040503050406030204" pitchFamily="18" charset="0"/>
                          </a:rPr>
                        </m:ctrlPr>
                      </m:sSubPr>
                      <m:e>
                        <m:r>
                          <a:rPr lang="en-US" sz="2800" b="1" i="1" smtClean="0">
                            <a:latin typeface="Cambria Math" panose="02040503050406030204" pitchFamily="18" charset="0"/>
                          </a:rPr>
                          <m:t>𝒎</m:t>
                        </m:r>
                      </m:e>
                      <m:sub>
                        <m:r>
                          <a:rPr lang="en-US" sz="2800" b="1" i="1" smtClean="0">
                            <a:latin typeface="Cambria Math" panose="02040503050406030204" pitchFamily="18" charset="0"/>
                          </a:rPr>
                          <m:t>𝟐</m:t>
                        </m:r>
                      </m:sub>
                    </m:sSub>
                    <m:sSub>
                      <m:sSubPr>
                        <m:ctrlPr>
                          <a:rPr lang="en-US" sz="2800" b="1" i="1" smtClean="0">
                            <a:latin typeface="Cambria Math" panose="02040503050406030204" pitchFamily="18" charset="0"/>
                          </a:rPr>
                        </m:ctrlPr>
                      </m:sSubPr>
                      <m:e>
                        <m:r>
                          <a:rPr lang="en-US" sz="2800" b="1" i="1" smtClean="0">
                            <a:latin typeface="Cambria Math" panose="02040503050406030204" pitchFamily="18" charset="0"/>
                          </a:rPr>
                          <m:t>𝒗</m:t>
                        </m:r>
                      </m:e>
                      <m:sub>
                        <m:r>
                          <a:rPr lang="en-US" sz="2800" b="1" i="1" smtClean="0">
                            <a:latin typeface="Cambria Math" panose="02040503050406030204" pitchFamily="18" charset="0"/>
                          </a:rPr>
                          <m:t>𝟐</m:t>
                        </m:r>
                        <m:r>
                          <a:rPr lang="en-US" sz="2800" b="1" i="1" smtClean="0">
                            <a:latin typeface="Cambria Math" panose="02040503050406030204" pitchFamily="18" charset="0"/>
                          </a:rPr>
                          <m:t>𝒇</m:t>
                        </m:r>
                      </m:sub>
                    </m:sSub>
                  </m:oMath>
                </a14:m>
                <a:endParaRPr lang="en-US" sz="2000" b="1" dirty="0"/>
              </a:p>
              <a:p>
                <a:pPr lvl="1"/>
                <a:r>
                  <a:rPr lang="en-US" sz="1800" b="1" dirty="0"/>
                  <a:t>May need two versions for x and y dimensions if the collision is 2D</a:t>
                </a:r>
              </a:p>
              <a:p>
                <a:pPr marL="457200" lvl="1" indent="0">
                  <a:buNone/>
                </a:pPr>
                <a:endParaRPr lang="en-US" sz="1800" b="1"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154955" y="2603500"/>
                <a:ext cx="10561764" cy="3921286"/>
              </a:xfrm>
              <a:blipFill>
                <a:blip r:embed="rId2"/>
                <a:stretch>
                  <a:fillRect l="-462" t="-2177"/>
                </a:stretch>
              </a:blipFill>
            </p:spPr>
            <p:txBody>
              <a:bodyPr/>
              <a:lstStyle/>
              <a:p>
                <a:r>
                  <a:rPr lang="en-US">
                    <a:noFill/>
                  </a:rPr>
                  <a:t> </a:t>
                </a:r>
              </a:p>
            </p:txBody>
          </p:sp>
        </mc:Fallback>
      </mc:AlternateContent>
    </p:spTree>
    <p:extLst>
      <p:ext uri="{BB962C8B-B14F-4D97-AF65-F5344CB8AC3E}">
        <p14:creationId xmlns:p14="http://schemas.microsoft.com/office/powerpoint/2010/main" val="418863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45400BC-72E9-4881-86C9-F13026235A5D}"/>
              </a:ext>
            </a:extLst>
          </p:cNvPr>
          <p:cNvSpPr>
            <a:spLocks noGrp="1"/>
          </p:cNvSpPr>
          <p:nvPr>
            <p:ph type="title"/>
          </p:nvPr>
        </p:nvSpPr>
        <p:spPr/>
        <p:txBody>
          <a:bodyPr/>
          <a:lstStyle/>
          <a:p>
            <a:r>
              <a:rPr lang="en-US" dirty="0"/>
              <a:t>Real vs “Phantom” Collisions</a:t>
            </a:r>
          </a:p>
        </p:txBody>
      </p:sp>
      <p:sp>
        <p:nvSpPr>
          <p:cNvPr id="5" name="Content Placeholder 4">
            <a:extLst>
              <a:ext uri="{FF2B5EF4-FFF2-40B4-BE49-F238E27FC236}">
                <a16:creationId xmlns:a16="http://schemas.microsoft.com/office/drawing/2014/main" id="{E12F3A52-7B86-4F79-9772-39DDBCD274DB}"/>
              </a:ext>
            </a:extLst>
          </p:cNvPr>
          <p:cNvSpPr>
            <a:spLocks noGrp="1"/>
          </p:cNvSpPr>
          <p:nvPr>
            <p:ph idx="1"/>
          </p:nvPr>
        </p:nvSpPr>
        <p:spPr/>
        <p:txBody>
          <a:bodyPr/>
          <a:lstStyle/>
          <a:p>
            <a:r>
              <a:rPr lang="en-US" b="1" dirty="0"/>
              <a:t>Occasionally, you will come a set of conditions that obey conservation of momentum (and therefore have no net force and can have no work or energy exchanged with the environment)…yet still seems to have MORE kinetic energy after a collision. </a:t>
            </a:r>
          </a:p>
          <a:p>
            <a:r>
              <a:rPr lang="en-US" b="1" dirty="0"/>
              <a:t>This is impossible in reality and I call it a phantom collision. It exists only on paper can cannot be simulated nor observed to occur in reality. </a:t>
            </a:r>
          </a:p>
          <a:p>
            <a:r>
              <a:rPr lang="en-US" b="1" dirty="0"/>
              <a:t>Whenever you perform a conservation of momentum calculation, you should be aware of the possibility that you may have a phantom collision.</a:t>
            </a:r>
          </a:p>
          <a:p>
            <a:r>
              <a:rPr lang="en-US" b="1" dirty="0"/>
              <a:t>Completely inelastic collisions are immune from this danger.</a:t>
            </a:r>
          </a:p>
        </p:txBody>
      </p:sp>
    </p:spTree>
    <p:extLst>
      <p:ext uri="{BB962C8B-B14F-4D97-AF65-F5344CB8AC3E}">
        <p14:creationId xmlns:p14="http://schemas.microsoft.com/office/powerpoint/2010/main" val="1877381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1D Elastic collisions</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555681" y="2192693"/>
                <a:ext cx="7263102" cy="3416300"/>
              </a:xfrm>
            </p:spPr>
            <p:txBody>
              <a:bodyPr>
                <a:noAutofit/>
              </a:bodyPr>
              <a:lstStyle/>
              <a:p>
                <a:r>
                  <a:rPr lang="en-US" sz="2400" b="1" dirty="0"/>
                  <a:t>In general, if you have an elastic collision you have another equation you can use:</a:t>
                </a:r>
              </a:p>
              <a:p>
                <a14:m>
                  <m:oMath xmlns:m="http://schemas.openxmlformats.org/officeDocument/2006/math">
                    <m:sSup>
                      <m:sSupPr>
                        <m:ctrlPr>
                          <a:rPr lang="en-US" sz="2400" b="1" i="1" smtClean="0">
                            <a:latin typeface="Cambria Math" panose="02040503050406030204" pitchFamily="18" charset="0"/>
                          </a:rPr>
                        </m:ctrlPr>
                      </m:sSupPr>
                      <m:e>
                        <m:f>
                          <m:fPr>
                            <m:ctrlPr>
                              <a:rPr lang="en-US" sz="2400" b="1" i="1" smtClean="0">
                                <a:latin typeface="Cambria Math" panose="02040503050406030204" pitchFamily="18" charset="0"/>
                              </a:rPr>
                            </m:ctrlPr>
                          </m:fPr>
                          <m:num>
                            <m:r>
                              <a:rPr lang="en-US" sz="2400" b="1" i="1" smtClean="0">
                                <a:latin typeface="Cambria Math" panose="02040503050406030204" pitchFamily="18" charset="0"/>
                              </a:rPr>
                              <m:t>𝟏</m:t>
                            </m:r>
                          </m:num>
                          <m:den>
                            <m:r>
                              <a:rPr lang="en-US" sz="2400" b="1" i="1" smtClean="0">
                                <a:latin typeface="Cambria Math" panose="02040503050406030204" pitchFamily="18" charset="0"/>
                              </a:rPr>
                              <m:t>𝟐</m:t>
                            </m:r>
                          </m:den>
                        </m:f>
                        <m:sSub>
                          <m:sSubPr>
                            <m:ctrlPr>
                              <a:rPr lang="en-US" sz="2400" b="1" i="1" smtClean="0">
                                <a:latin typeface="Cambria Math" panose="02040503050406030204" pitchFamily="18" charset="0"/>
                              </a:rPr>
                            </m:ctrlPr>
                          </m:sSubPr>
                          <m:e>
                            <m:r>
                              <a:rPr lang="en-US" sz="2400" b="1" i="1" smtClean="0">
                                <a:latin typeface="Cambria Math" panose="02040503050406030204" pitchFamily="18" charset="0"/>
                              </a:rPr>
                              <m:t>𝒎</m:t>
                            </m:r>
                          </m:e>
                          <m:sub>
                            <m:r>
                              <a:rPr lang="en-US" sz="2400" b="1" i="1" smtClean="0">
                                <a:latin typeface="Cambria Math" panose="02040503050406030204" pitchFamily="18" charset="0"/>
                              </a:rPr>
                              <m:t>𝟏</m:t>
                            </m:r>
                          </m:sub>
                        </m:sSub>
                        <m:sSub>
                          <m:sSubPr>
                            <m:ctrlPr>
                              <a:rPr lang="en-US" sz="2400" b="1" i="1" smtClean="0">
                                <a:latin typeface="Cambria Math" panose="02040503050406030204" pitchFamily="18" charset="0"/>
                              </a:rPr>
                            </m:ctrlPr>
                          </m:sSubPr>
                          <m:e>
                            <m:r>
                              <a:rPr lang="en-US" sz="2400" b="1" i="1" smtClean="0">
                                <a:latin typeface="Cambria Math" panose="02040503050406030204" pitchFamily="18" charset="0"/>
                              </a:rPr>
                              <m:t>𝒗</m:t>
                            </m:r>
                          </m:e>
                          <m:sub>
                            <m:r>
                              <a:rPr lang="en-US" sz="2400" b="1" i="1" smtClean="0">
                                <a:latin typeface="Cambria Math" panose="02040503050406030204" pitchFamily="18" charset="0"/>
                              </a:rPr>
                              <m:t>𝟏</m:t>
                            </m:r>
                            <m:r>
                              <a:rPr lang="en-US" sz="2400" b="1" i="1" smtClean="0">
                                <a:latin typeface="Cambria Math" panose="02040503050406030204" pitchFamily="18" charset="0"/>
                              </a:rPr>
                              <m:t>𝒊</m:t>
                            </m:r>
                          </m:sub>
                        </m:sSub>
                      </m:e>
                      <m:sup>
                        <m:r>
                          <a:rPr lang="en-US" sz="2400" b="1" i="1" smtClean="0">
                            <a:latin typeface="Cambria Math" panose="02040503050406030204" pitchFamily="18" charset="0"/>
                          </a:rPr>
                          <m:t>𝟐</m:t>
                        </m:r>
                      </m:sup>
                    </m:sSup>
                    <m:r>
                      <a:rPr lang="en-US" sz="2400" b="1" i="1" smtClean="0">
                        <a:latin typeface="Cambria Math" panose="02040503050406030204" pitchFamily="18" charset="0"/>
                      </a:rPr>
                      <m:t>+</m:t>
                    </m:r>
                    <m:sSup>
                      <m:sSupPr>
                        <m:ctrlPr>
                          <a:rPr lang="en-US" sz="2400" b="1" i="1">
                            <a:latin typeface="Cambria Math" panose="02040503050406030204" pitchFamily="18" charset="0"/>
                          </a:rPr>
                        </m:ctrlPr>
                      </m:sSupPr>
                      <m:e>
                        <m:f>
                          <m:fPr>
                            <m:ctrlPr>
                              <a:rPr lang="en-US" sz="2400" b="1" i="1">
                                <a:latin typeface="Cambria Math" panose="02040503050406030204" pitchFamily="18" charset="0"/>
                              </a:rPr>
                            </m:ctrlPr>
                          </m:fPr>
                          <m:num>
                            <m:r>
                              <a:rPr lang="en-US" sz="2400" b="1" i="1">
                                <a:latin typeface="Cambria Math" panose="02040503050406030204" pitchFamily="18" charset="0"/>
                              </a:rPr>
                              <m:t>𝟏</m:t>
                            </m:r>
                          </m:num>
                          <m:den>
                            <m:r>
                              <a:rPr lang="en-US" sz="2400" b="1" i="1">
                                <a:latin typeface="Cambria Math" panose="02040503050406030204" pitchFamily="18" charset="0"/>
                              </a:rPr>
                              <m:t>𝟐</m:t>
                            </m:r>
                          </m:den>
                        </m:f>
                        <m:sSub>
                          <m:sSubPr>
                            <m:ctrlPr>
                              <a:rPr lang="en-US" sz="2400" b="1" i="1">
                                <a:latin typeface="Cambria Math" panose="02040503050406030204" pitchFamily="18" charset="0"/>
                              </a:rPr>
                            </m:ctrlPr>
                          </m:sSubPr>
                          <m:e>
                            <m:r>
                              <a:rPr lang="en-US" sz="2400" b="1" i="1">
                                <a:latin typeface="Cambria Math" panose="02040503050406030204" pitchFamily="18" charset="0"/>
                              </a:rPr>
                              <m:t>𝒎</m:t>
                            </m:r>
                          </m:e>
                          <m:sub>
                            <m:r>
                              <a:rPr lang="en-US" sz="2400" b="1" i="1" smtClean="0">
                                <a:latin typeface="Cambria Math" panose="02040503050406030204" pitchFamily="18" charset="0"/>
                              </a:rPr>
                              <m:t>𝟐</m:t>
                            </m:r>
                          </m:sub>
                        </m:sSub>
                        <m:sSub>
                          <m:sSubPr>
                            <m:ctrlPr>
                              <a:rPr lang="en-US" sz="2400" b="1" i="1">
                                <a:latin typeface="Cambria Math" panose="02040503050406030204" pitchFamily="18" charset="0"/>
                              </a:rPr>
                            </m:ctrlPr>
                          </m:sSubPr>
                          <m:e>
                            <m:r>
                              <a:rPr lang="en-US" sz="2400" b="1" i="1">
                                <a:latin typeface="Cambria Math" panose="02040503050406030204" pitchFamily="18" charset="0"/>
                              </a:rPr>
                              <m:t>𝒗</m:t>
                            </m:r>
                          </m:e>
                          <m:sub>
                            <m:r>
                              <a:rPr lang="en-US" sz="2400" b="1" i="1" smtClean="0">
                                <a:latin typeface="Cambria Math" panose="02040503050406030204" pitchFamily="18" charset="0"/>
                              </a:rPr>
                              <m:t>𝟐</m:t>
                            </m:r>
                            <m:r>
                              <a:rPr lang="en-US" sz="2400" b="1" i="1">
                                <a:latin typeface="Cambria Math" panose="02040503050406030204" pitchFamily="18" charset="0"/>
                              </a:rPr>
                              <m:t>𝒊</m:t>
                            </m:r>
                          </m:sub>
                        </m:sSub>
                      </m:e>
                      <m:sup>
                        <m:r>
                          <a:rPr lang="en-US" sz="2400" b="1" i="1">
                            <a:latin typeface="Cambria Math" panose="02040503050406030204" pitchFamily="18" charset="0"/>
                          </a:rPr>
                          <m:t>𝟐</m:t>
                        </m:r>
                      </m:sup>
                    </m:sSup>
                  </m:oMath>
                </a14:m>
                <a:r>
                  <a:rPr lang="en-US" sz="2400" b="1" dirty="0"/>
                  <a:t>=</a:t>
                </a:r>
                <a14:m>
                  <m:oMath xmlns:m="http://schemas.openxmlformats.org/officeDocument/2006/math">
                    <m:sSup>
                      <m:sSupPr>
                        <m:ctrlPr>
                          <a:rPr lang="en-US" sz="2400" b="1" i="1">
                            <a:latin typeface="Cambria Math" panose="02040503050406030204" pitchFamily="18" charset="0"/>
                          </a:rPr>
                        </m:ctrlPr>
                      </m:sSupPr>
                      <m:e>
                        <m:f>
                          <m:fPr>
                            <m:ctrlPr>
                              <a:rPr lang="en-US" sz="2400" b="1" i="1">
                                <a:latin typeface="Cambria Math" panose="02040503050406030204" pitchFamily="18" charset="0"/>
                              </a:rPr>
                            </m:ctrlPr>
                          </m:fPr>
                          <m:num>
                            <m:r>
                              <a:rPr lang="en-US" sz="2400" b="1" i="1">
                                <a:latin typeface="Cambria Math" panose="02040503050406030204" pitchFamily="18" charset="0"/>
                              </a:rPr>
                              <m:t>𝟏</m:t>
                            </m:r>
                          </m:num>
                          <m:den>
                            <m:r>
                              <a:rPr lang="en-US" sz="2400" b="1" i="1">
                                <a:latin typeface="Cambria Math" panose="02040503050406030204" pitchFamily="18" charset="0"/>
                              </a:rPr>
                              <m:t>𝟐</m:t>
                            </m:r>
                          </m:den>
                        </m:f>
                        <m:sSub>
                          <m:sSubPr>
                            <m:ctrlPr>
                              <a:rPr lang="en-US" sz="2400" b="1" i="1">
                                <a:latin typeface="Cambria Math" panose="02040503050406030204" pitchFamily="18" charset="0"/>
                              </a:rPr>
                            </m:ctrlPr>
                          </m:sSubPr>
                          <m:e>
                            <m:r>
                              <a:rPr lang="en-US" sz="2400" b="1" i="1">
                                <a:latin typeface="Cambria Math" panose="02040503050406030204" pitchFamily="18" charset="0"/>
                              </a:rPr>
                              <m:t>𝒎</m:t>
                            </m:r>
                          </m:e>
                          <m:sub>
                            <m:r>
                              <a:rPr lang="en-US" sz="2400" b="1" i="1">
                                <a:latin typeface="Cambria Math" panose="02040503050406030204" pitchFamily="18" charset="0"/>
                              </a:rPr>
                              <m:t>𝟏</m:t>
                            </m:r>
                          </m:sub>
                        </m:sSub>
                        <m:sSub>
                          <m:sSubPr>
                            <m:ctrlPr>
                              <a:rPr lang="en-US" sz="2400" b="1" i="1">
                                <a:latin typeface="Cambria Math" panose="02040503050406030204" pitchFamily="18" charset="0"/>
                              </a:rPr>
                            </m:ctrlPr>
                          </m:sSubPr>
                          <m:e>
                            <m:r>
                              <a:rPr lang="en-US" sz="2400" b="1" i="1">
                                <a:latin typeface="Cambria Math" panose="02040503050406030204" pitchFamily="18" charset="0"/>
                              </a:rPr>
                              <m:t>𝒗</m:t>
                            </m:r>
                          </m:e>
                          <m:sub>
                            <m:r>
                              <a:rPr lang="en-US" sz="2400" b="1" i="1">
                                <a:latin typeface="Cambria Math" panose="02040503050406030204" pitchFamily="18" charset="0"/>
                              </a:rPr>
                              <m:t>𝟏</m:t>
                            </m:r>
                            <m:r>
                              <a:rPr lang="en-US" sz="2400" b="1" i="1" smtClean="0">
                                <a:latin typeface="Cambria Math" panose="02040503050406030204" pitchFamily="18" charset="0"/>
                              </a:rPr>
                              <m:t>𝒇</m:t>
                            </m:r>
                          </m:sub>
                        </m:sSub>
                      </m:e>
                      <m:sup>
                        <m:r>
                          <a:rPr lang="en-US" sz="2400" b="1" i="1">
                            <a:latin typeface="Cambria Math" panose="02040503050406030204" pitchFamily="18" charset="0"/>
                          </a:rPr>
                          <m:t>𝟐</m:t>
                        </m:r>
                      </m:sup>
                    </m:sSup>
                  </m:oMath>
                </a14:m>
                <a:r>
                  <a:rPr lang="en-US" sz="2400" b="1" dirty="0"/>
                  <a:t>+</a:t>
                </a:r>
                <a14:m>
                  <m:oMath xmlns:m="http://schemas.openxmlformats.org/officeDocument/2006/math">
                    <m:sSup>
                      <m:sSupPr>
                        <m:ctrlPr>
                          <a:rPr lang="en-US" sz="2400" b="1" i="1">
                            <a:latin typeface="Cambria Math" panose="02040503050406030204" pitchFamily="18" charset="0"/>
                          </a:rPr>
                        </m:ctrlPr>
                      </m:sSupPr>
                      <m:e>
                        <m:f>
                          <m:fPr>
                            <m:ctrlPr>
                              <a:rPr lang="en-US" sz="2400" b="1" i="1">
                                <a:latin typeface="Cambria Math" panose="02040503050406030204" pitchFamily="18" charset="0"/>
                              </a:rPr>
                            </m:ctrlPr>
                          </m:fPr>
                          <m:num>
                            <m:r>
                              <a:rPr lang="en-US" sz="2400" b="1" i="1">
                                <a:latin typeface="Cambria Math" panose="02040503050406030204" pitchFamily="18" charset="0"/>
                              </a:rPr>
                              <m:t>𝟏</m:t>
                            </m:r>
                          </m:num>
                          <m:den>
                            <m:r>
                              <a:rPr lang="en-US" sz="2400" b="1" i="1">
                                <a:latin typeface="Cambria Math" panose="02040503050406030204" pitchFamily="18" charset="0"/>
                              </a:rPr>
                              <m:t>𝟐</m:t>
                            </m:r>
                          </m:den>
                        </m:f>
                        <m:sSub>
                          <m:sSubPr>
                            <m:ctrlPr>
                              <a:rPr lang="en-US" sz="2400" b="1" i="1">
                                <a:latin typeface="Cambria Math" panose="02040503050406030204" pitchFamily="18" charset="0"/>
                              </a:rPr>
                            </m:ctrlPr>
                          </m:sSubPr>
                          <m:e>
                            <m:r>
                              <a:rPr lang="en-US" sz="2400" b="1" i="1">
                                <a:latin typeface="Cambria Math" panose="02040503050406030204" pitchFamily="18" charset="0"/>
                              </a:rPr>
                              <m:t>𝒎</m:t>
                            </m:r>
                          </m:e>
                          <m:sub>
                            <m:r>
                              <a:rPr lang="en-US" sz="2400" b="1" i="1" smtClean="0">
                                <a:latin typeface="Cambria Math" panose="02040503050406030204" pitchFamily="18" charset="0"/>
                              </a:rPr>
                              <m:t>𝟐</m:t>
                            </m:r>
                          </m:sub>
                        </m:sSub>
                        <m:sSub>
                          <m:sSubPr>
                            <m:ctrlPr>
                              <a:rPr lang="en-US" sz="2400" b="1" i="1">
                                <a:latin typeface="Cambria Math" panose="02040503050406030204" pitchFamily="18" charset="0"/>
                              </a:rPr>
                            </m:ctrlPr>
                          </m:sSubPr>
                          <m:e>
                            <m:r>
                              <a:rPr lang="en-US" sz="2400" b="1" i="1">
                                <a:latin typeface="Cambria Math" panose="02040503050406030204" pitchFamily="18" charset="0"/>
                              </a:rPr>
                              <m:t>𝒗</m:t>
                            </m:r>
                          </m:e>
                          <m:sub>
                            <m:r>
                              <a:rPr lang="en-US" sz="2400" b="1" i="1" smtClean="0">
                                <a:latin typeface="Cambria Math" panose="02040503050406030204" pitchFamily="18" charset="0"/>
                              </a:rPr>
                              <m:t>𝟐</m:t>
                            </m:r>
                            <m:r>
                              <a:rPr lang="en-US" sz="2400" b="1" i="1" smtClean="0">
                                <a:latin typeface="Cambria Math" panose="02040503050406030204" pitchFamily="18" charset="0"/>
                              </a:rPr>
                              <m:t>𝒇</m:t>
                            </m:r>
                          </m:sub>
                        </m:sSub>
                      </m:e>
                      <m:sup>
                        <m:r>
                          <a:rPr lang="en-US" sz="2400" b="1" i="1">
                            <a:latin typeface="Cambria Math" panose="02040503050406030204" pitchFamily="18" charset="0"/>
                          </a:rPr>
                          <m:t>𝟐</m:t>
                        </m:r>
                      </m:sup>
                    </m:sSup>
                  </m:oMath>
                </a14:m>
                <a:endParaRPr lang="en-US" sz="2400" b="1" dirty="0"/>
              </a:p>
              <a:p>
                <a14:m>
                  <m:oMath xmlns:m="http://schemas.openxmlformats.org/officeDocument/2006/math">
                    <m:sSub>
                      <m:sSubPr>
                        <m:ctrlPr>
                          <a:rPr lang="en-US" sz="2400" b="1" i="1">
                            <a:latin typeface="Cambria Math" panose="02040503050406030204" pitchFamily="18" charset="0"/>
                          </a:rPr>
                        </m:ctrlPr>
                      </m:sSubPr>
                      <m:e>
                        <m:r>
                          <a:rPr lang="en-US" sz="2400" b="1" i="1">
                            <a:latin typeface="Cambria Math" panose="02040503050406030204" pitchFamily="18" charset="0"/>
                          </a:rPr>
                          <m:t>     </m:t>
                        </m:r>
                        <m:r>
                          <a:rPr lang="en-US" sz="2400" b="1" i="1">
                            <a:latin typeface="Cambria Math" panose="02040503050406030204" pitchFamily="18" charset="0"/>
                          </a:rPr>
                          <m:t>𝒎</m:t>
                        </m:r>
                      </m:e>
                      <m:sub>
                        <m:r>
                          <a:rPr lang="en-US" sz="2400" b="1" i="1">
                            <a:latin typeface="Cambria Math" panose="02040503050406030204" pitchFamily="18" charset="0"/>
                          </a:rPr>
                          <m:t>𝟏</m:t>
                        </m:r>
                      </m:sub>
                    </m:sSub>
                    <m:sSub>
                      <m:sSubPr>
                        <m:ctrlPr>
                          <a:rPr lang="en-US" sz="2400" b="1" i="1">
                            <a:latin typeface="Cambria Math" panose="02040503050406030204" pitchFamily="18" charset="0"/>
                          </a:rPr>
                        </m:ctrlPr>
                      </m:sSubPr>
                      <m:e>
                        <m:r>
                          <a:rPr lang="en-US" sz="2400" b="1" i="1">
                            <a:latin typeface="Cambria Math" panose="02040503050406030204" pitchFamily="18" charset="0"/>
                          </a:rPr>
                          <m:t>𝒗</m:t>
                        </m:r>
                      </m:e>
                      <m:sub>
                        <m:r>
                          <a:rPr lang="en-US" sz="2400" b="1" i="1">
                            <a:latin typeface="Cambria Math" panose="02040503050406030204" pitchFamily="18" charset="0"/>
                          </a:rPr>
                          <m:t>𝟏</m:t>
                        </m:r>
                        <m:r>
                          <a:rPr lang="en-US" sz="2400" b="1" i="1">
                            <a:latin typeface="Cambria Math" panose="02040503050406030204" pitchFamily="18" charset="0"/>
                          </a:rPr>
                          <m:t>𝒊</m:t>
                        </m:r>
                      </m:sub>
                    </m:sSub>
                    <m:r>
                      <a:rPr lang="en-US" sz="2400" b="1" i="1">
                        <a:latin typeface="Cambria Math" panose="02040503050406030204" pitchFamily="18" charset="0"/>
                      </a:rPr>
                      <m:t>+</m:t>
                    </m:r>
                    <m:sSub>
                      <m:sSubPr>
                        <m:ctrlPr>
                          <a:rPr lang="en-US" sz="2400" b="1" i="1">
                            <a:latin typeface="Cambria Math" panose="02040503050406030204" pitchFamily="18" charset="0"/>
                          </a:rPr>
                        </m:ctrlPr>
                      </m:sSubPr>
                      <m:e>
                        <m:r>
                          <a:rPr lang="en-US" sz="2400" b="1" i="1">
                            <a:latin typeface="Cambria Math" panose="02040503050406030204" pitchFamily="18" charset="0"/>
                          </a:rPr>
                          <m:t>𝒎</m:t>
                        </m:r>
                      </m:e>
                      <m:sub>
                        <m:r>
                          <a:rPr lang="en-US" sz="2400" b="1" i="1">
                            <a:latin typeface="Cambria Math" panose="02040503050406030204" pitchFamily="18" charset="0"/>
                          </a:rPr>
                          <m:t>𝟐</m:t>
                        </m:r>
                      </m:sub>
                    </m:sSub>
                    <m:sSub>
                      <m:sSubPr>
                        <m:ctrlPr>
                          <a:rPr lang="en-US" sz="2400" b="1" i="1">
                            <a:latin typeface="Cambria Math" panose="02040503050406030204" pitchFamily="18" charset="0"/>
                          </a:rPr>
                        </m:ctrlPr>
                      </m:sSubPr>
                      <m:e>
                        <m:r>
                          <a:rPr lang="en-US" sz="2400" b="1" i="1">
                            <a:latin typeface="Cambria Math" panose="02040503050406030204" pitchFamily="18" charset="0"/>
                          </a:rPr>
                          <m:t>𝒗</m:t>
                        </m:r>
                      </m:e>
                      <m:sub>
                        <m:r>
                          <a:rPr lang="en-US" sz="2400" b="1" i="1">
                            <a:latin typeface="Cambria Math" panose="02040503050406030204" pitchFamily="18" charset="0"/>
                          </a:rPr>
                          <m:t>𝟐</m:t>
                        </m:r>
                        <m:r>
                          <a:rPr lang="en-US" sz="2400" b="1" i="1">
                            <a:latin typeface="Cambria Math" panose="02040503050406030204" pitchFamily="18" charset="0"/>
                          </a:rPr>
                          <m:t>𝒊</m:t>
                        </m:r>
                      </m:sub>
                    </m:sSub>
                    <m:r>
                      <a:rPr lang="en-US" sz="2400" b="1" i="1">
                        <a:latin typeface="Cambria Math" panose="02040503050406030204" pitchFamily="18" charset="0"/>
                      </a:rPr>
                      <m:t>=</m:t>
                    </m:r>
                    <m:sSub>
                      <m:sSubPr>
                        <m:ctrlPr>
                          <a:rPr lang="en-US" sz="2400" b="1" i="1">
                            <a:latin typeface="Cambria Math" panose="02040503050406030204" pitchFamily="18" charset="0"/>
                          </a:rPr>
                        </m:ctrlPr>
                      </m:sSubPr>
                      <m:e>
                        <m:r>
                          <a:rPr lang="en-US" sz="2400" b="1" i="1">
                            <a:latin typeface="Cambria Math" panose="02040503050406030204" pitchFamily="18" charset="0"/>
                          </a:rPr>
                          <m:t>𝒎</m:t>
                        </m:r>
                      </m:e>
                      <m:sub>
                        <m:r>
                          <a:rPr lang="en-US" sz="2400" b="1" i="1">
                            <a:latin typeface="Cambria Math" panose="02040503050406030204" pitchFamily="18" charset="0"/>
                          </a:rPr>
                          <m:t>𝟏</m:t>
                        </m:r>
                      </m:sub>
                    </m:sSub>
                    <m:sSub>
                      <m:sSubPr>
                        <m:ctrlPr>
                          <a:rPr lang="en-US" sz="2400" b="1" i="1">
                            <a:latin typeface="Cambria Math" panose="02040503050406030204" pitchFamily="18" charset="0"/>
                          </a:rPr>
                        </m:ctrlPr>
                      </m:sSubPr>
                      <m:e>
                        <m:r>
                          <a:rPr lang="en-US" sz="2400" b="1" i="1">
                            <a:latin typeface="Cambria Math" panose="02040503050406030204" pitchFamily="18" charset="0"/>
                          </a:rPr>
                          <m:t>𝒗</m:t>
                        </m:r>
                      </m:e>
                      <m:sub>
                        <m:r>
                          <a:rPr lang="en-US" sz="2400" b="1" i="1">
                            <a:latin typeface="Cambria Math" panose="02040503050406030204" pitchFamily="18" charset="0"/>
                          </a:rPr>
                          <m:t>𝟏</m:t>
                        </m:r>
                        <m:r>
                          <a:rPr lang="en-US" sz="2400" b="1" i="1">
                            <a:latin typeface="Cambria Math" panose="02040503050406030204" pitchFamily="18" charset="0"/>
                          </a:rPr>
                          <m:t>𝒇</m:t>
                        </m:r>
                      </m:sub>
                    </m:sSub>
                    <m:r>
                      <a:rPr lang="en-US" sz="2400" b="1" i="1">
                        <a:latin typeface="Cambria Math" panose="02040503050406030204" pitchFamily="18" charset="0"/>
                      </a:rPr>
                      <m:t>+</m:t>
                    </m:r>
                    <m:sSub>
                      <m:sSubPr>
                        <m:ctrlPr>
                          <a:rPr lang="en-US" sz="2400" b="1" i="1">
                            <a:latin typeface="Cambria Math" panose="02040503050406030204" pitchFamily="18" charset="0"/>
                          </a:rPr>
                        </m:ctrlPr>
                      </m:sSubPr>
                      <m:e>
                        <m:r>
                          <a:rPr lang="en-US" sz="2400" b="1" i="1">
                            <a:latin typeface="Cambria Math" panose="02040503050406030204" pitchFamily="18" charset="0"/>
                          </a:rPr>
                          <m:t>𝒎</m:t>
                        </m:r>
                      </m:e>
                      <m:sub>
                        <m:r>
                          <a:rPr lang="en-US" sz="2400" b="1" i="1">
                            <a:latin typeface="Cambria Math" panose="02040503050406030204" pitchFamily="18" charset="0"/>
                          </a:rPr>
                          <m:t>𝟐</m:t>
                        </m:r>
                      </m:sub>
                    </m:sSub>
                    <m:sSub>
                      <m:sSubPr>
                        <m:ctrlPr>
                          <a:rPr lang="en-US" sz="2400" b="1" i="1">
                            <a:latin typeface="Cambria Math" panose="02040503050406030204" pitchFamily="18" charset="0"/>
                          </a:rPr>
                        </m:ctrlPr>
                      </m:sSubPr>
                      <m:e>
                        <m:r>
                          <a:rPr lang="en-US" sz="2400" b="1" i="1">
                            <a:latin typeface="Cambria Math" panose="02040503050406030204" pitchFamily="18" charset="0"/>
                          </a:rPr>
                          <m:t>𝒗</m:t>
                        </m:r>
                      </m:e>
                      <m:sub>
                        <m:r>
                          <a:rPr lang="en-US" sz="2400" b="1" i="1">
                            <a:latin typeface="Cambria Math" panose="02040503050406030204" pitchFamily="18" charset="0"/>
                          </a:rPr>
                          <m:t>𝟐</m:t>
                        </m:r>
                        <m:r>
                          <a:rPr lang="en-US" sz="2400" b="1" i="1">
                            <a:latin typeface="Cambria Math" panose="02040503050406030204" pitchFamily="18" charset="0"/>
                          </a:rPr>
                          <m:t>𝒇</m:t>
                        </m:r>
                      </m:sub>
                    </m:sSub>
                  </m:oMath>
                </a14:m>
                <a:endParaRPr lang="en-US" sz="2400" b="1" dirty="0"/>
              </a:p>
              <a:p>
                <a:r>
                  <a:rPr lang="en-US" sz="2400" b="1" dirty="0"/>
                  <a:t>Elastic collisions include items like atoms    and billiard balls. Hard with no give. </a:t>
                </a:r>
              </a:p>
              <a:p>
                <a:r>
                  <a:rPr lang="en-US" sz="2400" b="1" dirty="0"/>
                  <a:t>Algebra can get very complicated so there are equations to use that give the results of solving simultaneously. (not in the data packet.)</a:t>
                </a: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555681" y="2192693"/>
                <a:ext cx="7263102" cy="3416300"/>
              </a:xfrm>
              <a:blipFill>
                <a:blip r:embed="rId2"/>
                <a:stretch>
                  <a:fillRect l="-671" t="-1429" b="-36964"/>
                </a:stretch>
              </a:blipFill>
            </p:spPr>
            <p:txBody>
              <a:bodyPr/>
              <a:lstStyle/>
              <a:p>
                <a:r>
                  <a:rPr lang="en-US">
                    <a:noFill/>
                  </a:rPr>
                  <a:t> </a:t>
                </a:r>
              </a:p>
            </p:txBody>
          </p:sp>
        </mc:Fallback>
      </mc:AlternateContent>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7195" y="2614724"/>
            <a:ext cx="4555506" cy="2572238"/>
          </a:xfrm>
          <a:prstGeom prst="rect">
            <a:avLst/>
          </a:prstGeom>
        </p:spPr>
      </p:pic>
    </p:spTree>
    <p:extLst>
      <p:ext uri="{BB962C8B-B14F-4D97-AF65-F5344CB8AC3E}">
        <p14:creationId xmlns:p14="http://schemas.microsoft.com/office/powerpoint/2010/main" val="2284647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1D Elastic collisions</a:t>
            </a:r>
          </a:p>
        </p:txBody>
      </p:sp>
      <p:sp>
        <p:nvSpPr>
          <p:cNvPr id="3" name="Content Placeholder 2"/>
          <p:cNvSpPr>
            <a:spLocks noGrp="1"/>
          </p:cNvSpPr>
          <p:nvPr>
            <p:ph idx="1"/>
          </p:nvPr>
        </p:nvSpPr>
        <p:spPr>
          <a:xfrm>
            <a:off x="608690" y="2550502"/>
            <a:ext cx="6820389" cy="3416300"/>
          </a:xfrm>
        </p:spPr>
        <p:txBody>
          <a:bodyPr>
            <a:noAutofit/>
          </a:bodyPr>
          <a:lstStyle/>
          <a:p>
            <a:r>
              <a:rPr lang="en-US" sz="2000" b="1" dirty="0"/>
              <a:t>Consider if m1 = m2</a:t>
            </a:r>
          </a:p>
          <a:p>
            <a:r>
              <a:rPr lang="en-US" sz="2000" b="1" dirty="0"/>
              <a:t>Consider if m1 &gt;&gt; m2     Elephant hitting a flea</a:t>
            </a:r>
          </a:p>
          <a:p>
            <a:r>
              <a:rPr lang="en-US" sz="2000" b="1" dirty="0"/>
              <a:t>Or if m2 &gt;&gt; m1   Flea hitting an elephant</a:t>
            </a:r>
          </a:p>
          <a:p>
            <a:r>
              <a:rPr lang="en-US" sz="2000" b="1" dirty="0"/>
              <a:t>If v2 is initially zero (stationary target)</a:t>
            </a:r>
          </a:p>
          <a:p>
            <a:r>
              <a:rPr lang="en-US" sz="2000" b="1" dirty="0"/>
              <a:t>The general conceptual results of these cases are a favorite for IB questions.</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29079" y="2972533"/>
            <a:ext cx="4555506" cy="2572238"/>
          </a:xfrm>
          <a:prstGeom prst="rect">
            <a:avLst/>
          </a:prstGeom>
        </p:spPr>
      </p:pic>
    </p:spTree>
    <p:extLst>
      <p:ext uri="{BB962C8B-B14F-4D97-AF65-F5344CB8AC3E}">
        <p14:creationId xmlns:p14="http://schemas.microsoft.com/office/powerpoint/2010/main" val="4247300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1D Elastic Collisions Case Conclusions</a:t>
            </a:r>
          </a:p>
        </p:txBody>
      </p:sp>
      <p:sp>
        <p:nvSpPr>
          <p:cNvPr id="3" name="Content Placeholder 2"/>
          <p:cNvSpPr>
            <a:spLocks noGrp="1"/>
          </p:cNvSpPr>
          <p:nvPr>
            <p:ph idx="1"/>
          </p:nvPr>
        </p:nvSpPr>
        <p:spPr>
          <a:xfrm>
            <a:off x="608690" y="2550502"/>
            <a:ext cx="6820389" cy="3416300"/>
          </a:xfrm>
        </p:spPr>
        <p:txBody>
          <a:bodyPr>
            <a:noAutofit/>
          </a:bodyPr>
          <a:lstStyle/>
          <a:p>
            <a:r>
              <a:rPr lang="en-US" sz="2000" b="1" dirty="0"/>
              <a:t>If equal masses collide elastically, they exchange velocities.</a:t>
            </a:r>
          </a:p>
          <a:p>
            <a:r>
              <a:rPr lang="en-US" sz="2000" b="1" dirty="0"/>
              <a:t>If an “elephant” hits a stationary flea, the elephant velocity doesn’t change. The flea shoots ahead with 2 times the velocity of the elephant </a:t>
            </a:r>
          </a:p>
          <a:p>
            <a:r>
              <a:rPr lang="en-US" sz="2000" b="1" dirty="0"/>
              <a:t>If a flea hits a stationary elephant, the elephant doesn’t care and doesn’t move. The flea bounces backward with an equal and opposite velocity.</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29079" y="2972533"/>
            <a:ext cx="4555506" cy="2572238"/>
          </a:xfrm>
          <a:prstGeom prst="rect">
            <a:avLst/>
          </a:prstGeom>
        </p:spPr>
      </p:pic>
    </p:spTree>
    <p:extLst>
      <p:ext uri="{BB962C8B-B14F-4D97-AF65-F5344CB8AC3E}">
        <p14:creationId xmlns:p14="http://schemas.microsoft.com/office/powerpoint/2010/main" val="4268563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1D Elastic collisions Sample Problem</a:t>
            </a:r>
          </a:p>
        </p:txBody>
      </p:sp>
      <p:sp>
        <p:nvSpPr>
          <p:cNvPr id="3" name="Content Placeholder 2"/>
          <p:cNvSpPr>
            <a:spLocks noGrp="1"/>
          </p:cNvSpPr>
          <p:nvPr>
            <p:ph idx="1"/>
          </p:nvPr>
        </p:nvSpPr>
        <p:spPr>
          <a:xfrm>
            <a:off x="608690" y="2550502"/>
            <a:ext cx="6820389" cy="3416300"/>
          </a:xfrm>
        </p:spPr>
        <p:txBody>
          <a:bodyPr>
            <a:noAutofit/>
          </a:bodyPr>
          <a:lstStyle/>
          <a:p>
            <a:r>
              <a:rPr lang="en-US" sz="2000" b="1" dirty="0"/>
              <a:t>Ex: A 0.350 kg billiard cue ball moving at 6.2 m/s collides elastically a stationary ball with the same mass. Determine their velocities after the collision.</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29079" y="2972533"/>
            <a:ext cx="4555506" cy="2572238"/>
          </a:xfrm>
          <a:prstGeom prst="rect">
            <a:avLst/>
          </a:prstGeom>
        </p:spPr>
      </p:pic>
    </p:spTree>
    <p:extLst>
      <p:ext uri="{BB962C8B-B14F-4D97-AF65-F5344CB8AC3E}">
        <p14:creationId xmlns:p14="http://schemas.microsoft.com/office/powerpoint/2010/main" val="1976418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Completely Inelastic Collisions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sz="2800" b="1" dirty="0"/>
                  <a:t>The general equation for inelastic collisions:</a:t>
                </a:r>
              </a:p>
              <a:p>
                <a14:m>
                  <m:oMath xmlns:m="http://schemas.openxmlformats.org/officeDocument/2006/math">
                    <m:sSub>
                      <m:sSubPr>
                        <m:ctrlPr>
                          <a:rPr lang="en-US" sz="2800" b="1" i="1" smtClean="0">
                            <a:latin typeface="Cambria Math" panose="02040503050406030204" pitchFamily="18" charset="0"/>
                          </a:rPr>
                        </m:ctrlPr>
                      </m:sSubPr>
                      <m:e>
                        <m:r>
                          <a:rPr lang="en-US" sz="2800" b="1" i="1" smtClean="0">
                            <a:latin typeface="Cambria Math" panose="02040503050406030204" pitchFamily="18" charset="0"/>
                          </a:rPr>
                          <m:t>𝒎</m:t>
                        </m:r>
                      </m:e>
                      <m:sub>
                        <m:r>
                          <a:rPr lang="en-US" sz="2800" b="1" i="1" smtClean="0">
                            <a:latin typeface="Cambria Math" panose="02040503050406030204" pitchFamily="18" charset="0"/>
                          </a:rPr>
                          <m:t>𝟏</m:t>
                        </m:r>
                      </m:sub>
                    </m:sSub>
                    <m:sSub>
                      <m:sSubPr>
                        <m:ctrlPr>
                          <a:rPr lang="en-US" sz="2800" b="1" i="1" smtClean="0">
                            <a:latin typeface="Cambria Math" panose="02040503050406030204" pitchFamily="18" charset="0"/>
                          </a:rPr>
                        </m:ctrlPr>
                      </m:sSubPr>
                      <m:e>
                        <m:r>
                          <a:rPr lang="en-US" sz="2800" b="1" i="1" smtClean="0">
                            <a:latin typeface="Cambria Math" panose="02040503050406030204" pitchFamily="18" charset="0"/>
                          </a:rPr>
                          <m:t>𝒗</m:t>
                        </m:r>
                      </m:e>
                      <m:sub>
                        <m:r>
                          <a:rPr lang="en-US" sz="2800" b="1" i="1" smtClean="0">
                            <a:latin typeface="Cambria Math" panose="02040503050406030204" pitchFamily="18" charset="0"/>
                          </a:rPr>
                          <m:t>𝟏</m:t>
                        </m:r>
                        <m:r>
                          <a:rPr lang="en-US" sz="2800" b="1" i="1" smtClean="0">
                            <a:latin typeface="Cambria Math" panose="02040503050406030204" pitchFamily="18" charset="0"/>
                          </a:rPr>
                          <m:t>𝒊</m:t>
                        </m:r>
                      </m:sub>
                    </m:sSub>
                    <m:r>
                      <a:rPr lang="en-US" sz="2800" b="1" i="1" smtClean="0">
                        <a:latin typeface="Cambria Math" panose="02040503050406030204" pitchFamily="18" charset="0"/>
                      </a:rPr>
                      <m:t>+</m:t>
                    </m:r>
                    <m:sSub>
                      <m:sSubPr>
                        <m:ctrlPr>
                          <a:rPr lang="en-US" sz="2800" b="1" i="1" smtClean="0">
                            <a:latin typeface="Cambria Math" panose="02040503050406030204" pitchFamily="18" charset="0"/>
                          </a:rPr>
                        </m:ctrlPr>
                      </m:sSubPr>
                      <m:e>
                        <m:r>
                          <a:rPr lang="en-US" sz="2800" b="1" i="1" smtClean="0">
                            <a:latin typeface="Cambria Math" panose="02040503050406030204" pitchFamily="18" charset="0"/>
                          </a:rPr>
                          <m:t>𝒎</m:t>
                        </m:r>
                      </m:e>
                      <m:sub>
                        <m:r>
                          <a:rPr lang="en-US" sz="2800" b="1" i="1" smtClean="0">
                            <a:latin typeface="Cambria Math" panose="02040503050406030204" pitchFamily="18" charset="0"/>
                          </a:rPr>
                          <m:t>𝟐</m:t>
                        </m:r>
                      </m:sub>
                    </m:sSub>
                    <m:sSub>
                      <m:sSubPr>
                        <m:ctrlPr>
                          <a:rPr lang="en-US" sz="2800" b="1" i="1" smtClean="0">
                            <a:latin typeface="Cambria Math" panose="02040503050406030204" pitchFamily="18" charset="0"/>
                          </a:rPr>
                        </m:ctrlPr>
                      </m:sSubPr>
                      <m:e>
                        <m:r>
                          <a:rPr lang="en-US" sz="2800" b="1" i="1" smtClean="0">
                            <a:latin typeface="Cambria Math" panose="02040503050406030204" pitchFamily="18" charset="0"/>
                          </a:rPr>
                          <m:t>𝒗</m:t>
                        </m:r>
                      </m:e>
                      <m:sub>
                        <m:r>
                          <a:rPr lang="en-US" sz="2800" b="1" i="1" smtClean="0">
                            <a:latin typeface="Cambria Math" panose="02040503050406030204" pitchFamily="18" charset="0"/>
                          </a:rPr>
                          <m:t>𝟐</m:t>
                        </m:r>
                        <m:r>
                          <a:rPr lang="en-US" sz="2800" b="1" i="1" smtClean="0">
                            <a:latin typeface="Cambria Math" panose="02040503050406030204" pitchFamily="18" charset="0"/>
                          </a:rPr>
                          <m:t>𝒊</m:t>
                        </m:r>
                      </m:sub>
                    </m:sSub>
                    <m:r>
                      <a:rPr lang="en-US" sz="2800" b="1" i="1" smtClean="0">
                        <a:latin typeface="Cambria Math" panose="02040503050406030204" pitchFamily="18" charset="0"/>
                      </a:rPr>
                      <m:t>=</m:t>
                    </m:r>
                    <m:d>
                      <m:dPr>
                        <m:ctrlPr>
                          <a:rPr lang="en-US" sz="2800" b="1" i="1" smtClean="0">
                            <a:latin typeface="Cambria Math" panose="02040503050406030204" pitchFamily="18" charset="0"/>
                          </a:rPr>
                        </m:ctrlPr>
                      </m:dPr>
                      <m:e>
                        <m:sSub>
                          <m:sSubPr>
                            <m:ctrlPr>
                              <a:rPr lang="en-US" sz="2800" b="1" i="1" smtClean="0">
                                <a:latin typeface="Cambria Math" panose="02040503050406030204" pitchFamily="18" charset="0"/>
                              </a:rPr>
                            </m:ctrlPr>
                          </m:sSubPr>
                          <m:e>
                            <m:r>
                              <a:rPr lang="en-US" sz="2800" b="1" i="1" smtClean="0">
                                <a:latin typeface="Cambria Math" panose="02040503050406030204" pitchFamily="18" charset="0"/>
                              </a:rPr>
                              <m:t>𝒎</m:t>
                            </m:r>
                          </m:e>
                          <m:sub>
                            <m:r>
                              <a:rPr lang="en-US" sz="2800" b="1" i="1" smtClean="0">
                                <a:latin typeface="Cambria Math" panose="02040503050406030204" pitchFamily="18" charset="0"/>
                              </a:rPr>
                              <m:t>𝟏</m:t>
                            </m:r>
                          </m:sub>
                        </m:sSub>
                        <m:r>
                          <a:rPr lang="en-US" sz="2800" b="1" i="1" smtClean="0">
                            <a:latin typeface="Cambria Math" panose="02040503050406030204" pitchFamily="18" charset="0"/>
                          </a:rPr>
                          <m:t>+</m:t>
                        </m:r>
                        <m:sSub>
                          <m:sSubPr>
                            <m:ctrlPr>
                              <a:rPr lang="en-US" sz="2800" b="1" i="1" smtClean="0">
                                <a:latin typeface="Cambria Math" panose="02040503050406030204" pitchFamily="18" charset="0"/>
                              </a:rPr>
                            </m:ctrlPr>
                          </m:sSubPr>
                          <m:e>
                            <m:r>
                              <a:rPr lang="en-US" sz="2800" b="1" i="1" smtClean="0">
                                <a:latin typeface="Cambria Math" panose="02040503050406030204" pitchFamily="18" charset="0"/>
                              </a:rPr>
                              <m:t>𝒎</m:t>
                            </m:r>
                          </m:e>
                          <m:sub>
                            <m:r>
                              <a:rPr lang="en-US" sz="2800" b="1" i="1" smtClean="0">
                                <a:latin typeface="Cambria Math" panose="02040503050406030204" pitchFamily="18" charset="0"/>
                              </a:rPr>
                              <m:t>𝟐</m:t>
                            </m:r>
                          </m:sub>
                        </m:sSub>
                      </m:e>
                    </m:d>
                    <m:sSub>
                      <m:sSubPr>
                        <m:ctrlPr>
                          <a:rPr lang="en-US" sz="2800" b="1" i="1" smtClean="0">
                            <a:latin typeface="Cambria Math" panose="02040503050406030204" pitchFamily="18" charset="0"/>
                          </a:rPr>
                        </m:ctrlPr>
                      </m:sSubPr>
                      <m:e>
                        <m:r>
                          <a:rPr lang="en-US" sz="2800" b="1" i="1" smtClean="0">
                            <a:latin typeface="Cambria Math" panose="02040503050406030204" pitchFamily="18" charset="0"/>
                          </a:rPr>
                          <m:t>𝑽</m:t>
                        </m:r>
                      </m:e>
                      <m:sub>
                        <m:r>
                          <a:rPr lang="en-US" sz="2800" b="1" i="1" smtClean="0">
                            <a:latin typeface="Cambria Math" panose="02040503050406030204" pitchFamily="18" charset="0"/>
                          </a:rPr>
                          <m:t>𝒇</m:t>
                        </m:r>
                      </m:sub>
                    </m:sSub>
                  </m:oMath>
                </a14:m>
                <a:endParaRPr lang="en-US" sz="2800" b="1" dirty="0"/>
              </a:p>
              <a:p>
                <a:r>
                  <a:rPr lang="en-US" sz="2800" b="1" dirty="0"/>
                  <a:t>If an 800.-kg sports car slows to 13.0 m/s to check out an accident scene and a 1200.-kg pick-up truck behind him continues traveling at 25.0 m/s, with what velocity will the two move if they lock bumpers after a rear-end collision?</a:t>
                </a:r>
              </a:p>
              <a:p>
                <a:endParaRPr lang="en-US" sz="2000" b="1"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834" t="-1783" r="-1808" b="-3743"/>
                </a:stretch>
              </a:blipFill>
            </p:spPr>
            <p:txBody>
              <a:bodyPr/>
              <a:lstStyle/>
              <a:p>
                <a:r>
                  <a:rPr lang="en-US">
                    <a:noFill/>
                  </a:rPr>
                  <a:t> </a:t>
                </a:r>
              </a:p>
            </p:txBody>
          </p:sp>
        </mc:Fallback>
      </mc:AlternateContent>
    </p:spTree>
    <p:extLst>
      <p:ext uri="{BB962C8B-B14F-4D97-AF65-F5344CB8AC3E}">
        <p14:creationId xmlns:p14="http://schemas.microsoft.com/office/powerpoint/2010/main" val="12724650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40477</TotalTime>
  <Words>780</Words>
  <Application>Microsoft Office PowerPoint</Application>
  <PresentationFormat>Widescreen</PresentationFormat>
  <Paragraphs>69</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Cambria Math</vt:lpstr>
      <vt:lpstr>Century Gothic</vt:lpstr>
      <vt:lpstr>Wingdings 3</vt:lpstr>
      <vt:lpstr>Ion Boardroom</vt:lpstr>
      <vt:lpstr>Physics 2 – Jan 9, 2020</vt:lpstr>
      <vt:lpstr>Conservation of Momentum</vt:lpstr>
      <vt:lpstr>Collisions</vt:lpstr>
      <vt:lpstr>Real vs “Phantom” Collisions</vt:lpstr>
      <vt:lpstr>1D Elastic collisions</vt:lpstr>
      <vt:lpstr>1D Elastic collisions</vt:lpstr>
      <vt:lpstr>1D Elastic Collisions Case Conclusions</vt:lpstr>
      <vt:lpstr>1D Elastic collisions Sample Problem</vt:lpstr>
      <vt:lpstr>Completely Inelastic Collisions</vt:lpstr>
      <vt:lpstr>Exit Slip - Assignment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1818 ACC Chemistry</dc:title>
  <dc:creator>Melissa Triplett</dc:creator>
  <cp:lastModifiedBy>Triplett, Melissa J.</cp:lastModifiedBy>
  <cp:revision>384</cp:revision>
  <dcterms:created xsi:type="dcterms:W3CDTF">2015-08-11T02:33:52Z</dcterms:created>
  <dcterms:modified xsi:type="dcterms:W3CDTF">2020-01-10T12:51:49Z</dcterms:modified>
</cp:coreProperties>
</file>